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0275213" cy="42811700"/>
  <p:notesSz cx="29819600" cy="423418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5873" indent="190883" algn="l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3991" indent="379520" algn="l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69863" indent="570402" algn="l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7981" indent="759039" algn="l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3233776" algn="l" defTabSz="646755" rtl="0" eaLnBrk="1" latinLnBrk="0" hangingPunct="1"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3880531" algn="l" defTabSz="646755" rtl="0" eaLnBrk="1" latinLnBrk="0" hangingPunct="1"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4527286" algn="l" defTabSz="646755" rtl="0" eaLnBrk="1" latinLnBrk="0" hangingPunct="1"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5174041" algn="l" defTabSz="646755" rtl="0" eaLnBrk="1" latinLnBrk="0" hangingPunct="1">
      <a:defRPr sz="8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601">
          <p15:clr>
            <a:srgbClr val="A4A3A4"/>
          </p15:clr>
        </p15:guide>
        <p15:guide id="2" orient="horz" pos="25415">
          <p15:clr>
            <a:srgbClr val="A4A3A4"/>
          </p15:clr>
        </p15:guide>
        <p15:guide id="3" pos="18379">
          <p15:clr>
            <a:srgbClr val="A4A3A4"/>
          </p15:clr>
        </p15:guide>
        <p15:guide id="4" pos="692">
          <p15:clr>
            <a:srgbClr val="A4A3A4"/>
          </p15:clr>
        </p15:guide>
        <p15:guide id="5" pos="6588">
          <p15:clr>
            <a:srgbClr val="A4A3A4"/>
          </p15:clr>
        </p15:guide>
        <p15:guide id="6" pos="1248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rsten Saller" initials="K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A9"/>
    <a:srgbClr val="DDDDDD"/>
    <a:srgbClr val="CCFF99"/>
    <a:srgbClr val="F5A300"/>
    <a:srgbClr val="6A8B37"/>
    <a:srgbClr val="FFFFFF"/>
    <a:srgbClr val="E1E7A3"/>
    <a:srgbClr val="666633"/>
    <a:srgbClr val="FF9900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0315" autoAdjust="0"/>
    <p:restoredTop sz="92376" autoAdjust="0"/>
  </p:normalViewPr>
  <p:slideViewPr>
    <p:cSldViewPr>
      <p:cViewPr>
        <p:scale>
          <a:sx n="70" d="100"/>
          <a:sy n="70" d="100"/>
        </p:scale>
        <p:origin x="944" y="-10112"/>
      </p:cViewPr>
      <p:guideLst>
        <p:guide orient="horz" pos="22601"/>
        <p:guide orient="horz" pos="25415"/>
        <p:guide pos="18379"/>
        <p:guide pos="692"/>
        <p:guide pos="6588"/>
        <p:guide pos="1248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2917488" cy="211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95069" tIns="197532" rIns="395069" bIns="197532" numCol="1" anchor="t" anchorCtr="0" compatLnSpc="1">
            <a:prstTxWarp prst="textNoShape">
              <a:avLst/>
            </a:prstTxWarp>
          </a:bodyPr>
          <a:lstStyle>
            <a:lvl1pPr defTabSz="3952875">
              <a:defRPr sz="5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6887825" y="0"/>
            <a:ext cx="12925425" cy="211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95069" tIns="197532" rIns="395069" bIns="197532" numCol="1" anchor="t" anchorCtr="0" compatLnSpc="1">
            <a:prstTxWarp prst="textNoShape">
              <a:avLst/>
            </a:prstTxWarp>
          </a:bodyPr>
          <a:lstStyle>
            <a:lvl1pPr algn="r" defTabSz="3952875">
              <a:defRPr sz="5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96400" y="3176588"/>
            <a:ext cx="11228388" cy="158797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979738" y="20115213"/>
            <a:ext cx="23860125" cy="1905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95069" tIns="197532" rIns="395069" bIns="1975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40217725"/>
            <a:ext cx="12917488" cy="211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95069" tIns="197532" rIns="395069" bIns="197532" numCol="1" anchor="b" anchorCtr="0" compatLnSpc="1">
            <a:prstTxWarp prst="textNoShape">
              <a:avLst/>
            </a:prstTxWarp>
          </a:bodyPr>
          <a:lstStyle>
            <a:lvl1pPr defTabSz="3952875">
              <a:defRPr sz="5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16887825" y="40217725"/>
            <a:ext cx="12925425" cy="211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95069" tIns="197532" rIns="395069" bIns="197532" numCol="1" anchor="b" anchorCtr="0" compatLnSpc="1">
            <a:prstTxWarp prst="textNoShape">
              <a:avLst/>
            </a:prstTxWarp>
          </a:bodyPr>
          <a:lstStyle>
            <a:lvl1pPr algn="r" defTabSz="3952875">
              <a:defRPr sz="5200">
                <a:cs typeface="+mn-cs"/>
              </a:defRPr>
            </a:lvl1pPr>
          </a:lstStyle>
          <a:p>
            <a:pPr>
              <a:defRPr/>
            </a:pPr>
            <a:fld id="{5E780477-EF57-2946-9C72-5BF4856CB47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6824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5873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3991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69863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7981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5633" algn="l" defTabSz="91425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759" algn="l" defTabSz="91425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886" algn="l" defTabSz="91425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013" algn="l" defTabSz="91425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3952875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952875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3952875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3952875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3952875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3952875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3952875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3952875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3952875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02668AB-7CEC-8E41-AB32-D9D448AEE20B}" type="slidenum">
              <a:rPr lang="de-DE" sz="5200"/>
              <a:pPr eaLnBrk="1" hangingPunct="1"/>
              <a:t>1</a:t>
            </a:fld>
            <a:endParaRPr lang="de-DE" sz="5200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96400" y="3176588"/>
            <a:ext cx="11228388" cy="15879762"/>
          </a:xfrm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lvl="0" defTabSz="914400">
              <a:spcBef>
                <a:spcPct val="20000"/>
              </a:spcBef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178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51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 userDrawn="1"/>
        </p:nvSpPr>
        <p:spPr bwMode="auto">
          <a:xfrm>
            <a:off x="1078610" y="1079778"/>
            <a:ext cx="28102264" cy="576928"/>
          </a:xfrm>
          <a:prstGeom prst="rect">
            <a:avLst/>
          </a:prstGeom>
          <a:solidFill>
            <a:srgbClr val="005AA9"/>
          </a:solidFill>
          <a:ln>
            <a:noFill/>
          </a:ln>
        </p:spPr>
        <p:txBody>
          <a:bodyPr wrap="none" lIns="91426" tIns="45713" rIns="91426" bIns="45713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27" name="Line 9"/>
          <p:cNvSpPr>
            <a:spLocks noChangeShapeType="1"/>
          </p:cNvSpPr>
          <p:nvPr userDrawn="1"/>
        </p:nvSpPr>
        <p:spPr bwMode="auto">
          <a:xfrm flipV="1">
            <a:off x="1078610" y="1840784"/>
            <a:ext cx="28102264" cy="0"/>
          </a:xfrm>
          <a:prstGeom prst="line">
            <a:avLst/>
          </a:prstGeom>
          <a:noFill/>
          <a:ln w="603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6" tIns="45713" rIns="91426" bIns="45713"/>
          <a:lstStyle/>
          <a:p>
            <a:endParaRPr lang="en-US"/>
          </a:p>
        </p:txBody>
      </p:sp>
      <p:sp>
        <p:nvSpPr>
          <p:cNvPr id="1028" name="Line 10"/>
          <p:cNvSpPr>
            <a:spLocks noChangeShapeType="1"/>
          </p:cNvSpPr>
          <p:nvPr userDrawn="1"/>
        </p:nvSpPr>
        <p:spPr bwMode="auto">
          <a:xfrm flipV="1">
            <a:off x="1078608" y="6135198"/>
            <a:ext cx="28101600" cy="17959"/>
          </a:xfrm>
          <a:prstGeom prst="line">
            <a:avLst/>
          </a:prstGeom>
          <a:noFill/>
          <a:ln w="279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6" tIns="45713" rIns="91426" bIns="45713"/>
          <a:lstStyle/>
          <a:p>
            <a:endParaRPr lang="en-US"/>
          </a:p>
        </p:txBody>
      </p:sp>
      <p:sp>
        <p:nvSpPr>
          <p:cNvPr id="1029" name="Line 11"/>
          <p:cNvSpPr>
            <a:spLocks noChangeShapeType="1"/>
          </p:cNvSpPr>
          <p:nvPr userDrawn="1"/>
        </p:nvSpPr>
        <p:spPr bwMode="auto">
          <a:xfrm flipV="1">
            <a:off x="1026926" y="40920018"/>
            <a:ext cx="28149453" cy="0"/>
          </a:xfrm>
          <a:prstGeom prst="line">
            <a:avLst/>
          </a:prstGeom>
          <a:noFill/>
          <a:ln w="279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6" tIns="45713" rIns="91426" bIns="45713"/>
          <a:lstStyle/>
          <a:p>
            <a:endParaRPr lang="en-US"/>
          </a:p>
        </p:txBody>
      </p:sp>
      <p:sp>
        <p:nvSpPr>
          <p:cNvPr id="1031" name="Line 27"/>
          <p:cNvSpPr>
            <a:spLocks noChangeShapeType="1"/>
          </p:cNvSpPr>
          <p:nvPr userDrawn="1"/>
        </p:nvSpPr>
        <p:spPr bwMode="auto">
          <a:xfrm flipV="1">
            <a:off x="1078610" y="7724559"/>
            <a:ext cx="28102264" cy="0"/>
          </a:xfrm>
          <a:prstGeom prst="line">
            <a:avLst/>
          </a:prstGeom>
          <a:noFill/>
          <a:ln w="2794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6" tIns="45713" rIns="91426" bIns="45713"/>
          <a:lstStyle/>
          <a:p>
            <a:endParaRPr lang="en-US"/>
          </a:p>
        </p:txBody>
      </p:sp>
      <p:graphicFrame>
        <p:nvGraphicFramePr>
          <p:cNvPr id="12" name="Objek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732694961"/>
              </p:ext>
            </p:extLst>
          </p:nvPr>
        </p:nvGraphicFramePr>
        <p:xfrm>
          <a:off x="21699189" y="39768170"/>
          <a:ext cx="7479977" cy="25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" name="Visio" r:id="rId4" imgW="10916326" imgH="3669731" progId="Visio.Drawing.11">
                  <p:embed/>
                </p:oleObj>
              </mc:Choice>
              <mc:Fallback>
                <p:oleObj name="Visio" r:id="rId4" imgW="10916326" imgH="366973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99189" y="39768170"/>
                        <a:ext cx="7479977" cy="252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443"/>
          <p:cNvSpPr txBox="1">
            <a:spLocks noChangeArrowheads="1"/>
          </p:cNvSpPr>
          <p:nvPr userDrawn="1"/>
        </p:nvSpPr>
        <p:spPr bwMode="auto">
          <a:xfrm>
            <a:off x="1161368" y="40611703"/>
            <a:ext cx="21914819" cy="203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6" tIns="45713" rIns="91426" bIns="45713" anchor="ctr"/>
          <a:lstStyle>
            <a:lvl1pPr marL="65088" indent="-65088" defTabSz="4176713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76713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6713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6713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6713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de-DE" sz="5000" b="1" kern="0" dirty="0" smtClean="0">
                <a:solidFill>
                  <a:srgbClr val="0070C0"/>
                </a:solidFill>
                <a:latin typeface="Arial"/>
              </a:rPr>
              <a:t>MAKI </a:t>
            </a:r>
            <a:r>
              <a:rPr lang="de-DE" sz="5000" dirty="0" smtClean="0"/>
              <a:t>- </a:t>
            </a:r>
            <a:r>
              <a:rPr lang="de-DE" sz="5000" b="1" kern="0" dirty="0" smtClean="0">
                <a:solidFill>
                  <a:srgbClr val="0070C0"/>
                </a:solidFill>
                <a:latin typeface="Arial"/>
              </a:rPr>
              <a:t>M</a:t>
            </a:r>
            <a:r>
              <a:rPr lang="de-DE" sz="5000" dirty="0" smtClean="0"/>
              <a:t>ulti-Mechanismen-</a:t>
            </a:r>
            <a:r>
              <a:rPr lang="de-DE" sz="5000" b="1" kern="0" dirty="0" smtClean="0">
                <a:solidFill>
                  <a:srgbClr val="0070C0"/>
                </a:solidFill>
                <a:latin typeface="Arial"/>
              </a:rPr>
              <a:t>A</a:t>
            </a:r>
            <a:r>
              <a:rPr lang="de-DE" sz="5000" dirty="0" smtClean="0"/>
              <a:t>daption für das </a:t>
            </a:r>
            <a:r>
              <a:rPr lang="de-DE" sz="5000" b="1" kern="0" dirty="0" smtClean="0">
                <a:solidFill>
                  <a:srgbClr val="0070C0"/>
                </a:solidFill>
                <a:latin typeface="Arial"/>
              </a:rPr>
              <a:t>k</a:t>
            </a:r>
            <a:r>
              <a:rPr lang="de-DE" sz="5000" dirty="0" smtClean="0"/>
              <a:t>ünftige </a:t>
            </a:r>
            <a:r>
              <a:rPr lang="de-DE" sz="5000" b="1" kern="0" dirty="0" smtClean="0">
                <a:solidFill>
                  <a:srgbClr val="0070C0"/>
                </a:solidFill>
                <a:latin typeface="Arial"/>
              </a:rPr>
              <a:t>I</a:t>
            </a:r>
            <a:r>
              <a:rPr lang="de-DE" sz="5000" dirty="0" smtClean="0"/>
              <a:t>nternet</a:t>
            </a:r>
            <a:endParaRPr lang="de-DE" sz="5000" b="1" dirty="0"/>
          </a:p>
        </p:txBody>
      </p:sp>
      <p:graphicFrame>
        <p:nvGraphicFramePr>
          <p:cNvPr id="14" name="Objekt 4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779645151"/>
              </p:ext>
            </p:extLst>
          </p:nvPr>
        </p:nvGraphicFramePr>
        <p:xfrm>
          <a:off x="22735047" y="2540074"/>
          <a:ext cx="6268371" cy="28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" name="Visio" r:id="rId6" imgW="8091521" imgH="3471054" progId="Visio.Drawing.11">
                  <p:embed/>
                </p:oleObj>
              </mc:Choice>
              <mc:Fallback>
                <p:oleObj name="Visio" r:id="rId6" imgW="8091521" imgH="347105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35047" y="2540074"/>
                        <a:ext cx="6268371" cy="288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ctr" defTabSz="4174715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defTabSz="4174715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4174715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4174715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4174715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127" algn="ctr" defTabSz="4176042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</a:defRPr>
      </a:lvl6pPr>
      <a:lvl7pPr marL="914253" algn="ctr" defTabSz="4176042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</a:defRPr>
      </a:lvl7pPr>
      <a:lvl8pPr marL="1371380" algn="ctr" defTabSz="4176042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</a:defRPr>
      </a:lvl8pPr>
      <a:lvl9pPr marL="1828506" algn="ctr" defTabSz="4176042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</a:defRPr>
      </a:lvl9pPr>
    </p:titleStyle>
    <p:bodyStyle>
      <a:lvl1pPr marL="1565238" indent="-1565238" algn="l" defTabSz="4174715" rtl="0" eaLnBrk="0" fontAlgn="base" hangingPunct="0">
        <a:spcBef>
          <a:spcPct val="20000"/>
        </a:spcBef>
        <a:spcAft>
          <a:spcPct val="0"/>
        </a:spcAft>
        <a:buChar char="•"/>
        <a:defRPr sz="146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393219" indent="-1304739" algn="l" defTabSz="4174715" rtl="0" eaLnBrk="0" fontAlgn="base" hangingPunct="0">
        <a:spcBef>
          <a:spcPct val="20000"/>
        </a:spcBef>
        <a:spcAft>
          <a:spcPct val="0"/>
        </a:spcAft>
        <a:buChar char="–"/>
        <a:defRPr sz="12700">
          <a:solidFill>
            <a:schemeClr val="tx1"/>
          </a:solidFill>
          <a:latin typeface="+mn-lt"/>
          <a:ea typeface="ＭＳ Ｐゴシック" charset="0"/>
        </a:defRPr>
      </a:lvl2pPr>
      <a:lvl3pPr marL="5218955" indent="-1044241" algn="l" defTabSz="4174715" rtl="0" eaLnBrk="0" fontAlgn="base" hangingPunct="0">
        <a:spcBef>
          <a:spcPct val="20000"/>
        </a:spcBef>
        <a:spcAft>
          <a:spcPct val="0"/>
        </a:spcAft>
        <a:buChar char="•"/>
        <a:defRPr sz="11000">
          <a:solidFill>
            <a:schemeClr val="tx1"/>
          </a:solidFill>
          <a:latin typeface="+mn-lt"/>
          <a:ea typeface="ＭＳ Ｐゴシック" charset="0"/>
        </a:defRPr>
      </a:lvl3pPr>
      <a:lvl4pPr marL="7307435" indent="-1044241" algn="l" defTabSz="4174715" rtl="0" eaLnBrk="0" fontAlgn="base" hangingPunct="0">
        <a:spcBef>
          <a:spcPct val="20000"/>
        </a:spcBef>
        <a:spcAft>
          <a:spcPct val="0"/>
        </a:spcAft>
        <a:buChar char="–"/>
        <a:defRPr sz="9100">
          <a:solidFill>
            <a:schemeClr val="tx1"/>
          </a:solidFill>
          <a:latin typeface="+mn-lt"/>
          <a:ea typeface="ＭＳ Ｐゴシック" charset="0"/>
        </a:defRPr>
      </a:lvl4pPr>
      <a:lvl5pPr marL="9393670" indent="-1041994" algn="l" defTabSz="4174715" rtl="0" eaLnBrk="0" fontAlgn="base" hangingPunct="0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  <a:ea typeface="ＭＳ Ｐゴシック" charset="0"/>
        </a:defRPr>
      </a:lvl5pPr>
      <a:lvl6pPr marL="9852030" indent="-1042820" algn="l" defTabSz="4176042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6pPr>
      <a:lvl7pPr marL="10309156" indent="-1042820" algn="l" defTabSz="4176042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7pPr>
      <a:lvl8pPr marL="10766283" indent="-1042820" algn="l" defTabSz="4176042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8pPr>
      <a:lvl9pPr marL="11223410" indent="-1042820" algn="l" defTabSz="4176042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7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3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0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6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3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59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6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3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8206" y="28750666"/>
            <a:ext cx="8160198" cy="7039338"/>
          </a:xfrm>
          <a:prstGeom prst="rect">
            <a:avLst/>
          </a:prstGeom>
        </p:spPr>
      </p:pic>
      <p:sp>
        <p:nvSpPr>
          <p:cNvPr id="3073" name="Text Box 1443"/>
          <p:cNvSpPr txBox="1">
            <a:spLocks noChangeArrowheads="1"/>
          </p:cNvSpPr>
          <p:nvPr/>
        </p:nvSpPr>
        <p:spPr bwMode="auto">
          <a:xfrm>
            <a:off x="1098834" y="2105678"/>
            <a:ext cx="22246315" cy="381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6" tIns="45713" rIns="91426" bIns="45713" anchor="ctr"/>
          <a:lstStyle>
            <a:lvl1pPr marL="65088" indent="-65088" defTabSz="4176713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76713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6713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6713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6713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7200" b="1" kern="0" smtClean="0">
                <a:latin typeface="Arial"/>
              </a:rPr>
              <a:t>Mobile NDN-Based Dynamic Adaptive Streaming over HTTP (DASH)</a:t>
            </a:r>
            <a:endParaRPr lang="en-GB" sz="7200" b="1" dirty="0"/>
          </a:p>
        </p:txBody>
      </p:sp>
      <p:sp>
        <p:nvSpPr>
          <p:cNvPr id="3074" name="Text Box 1449"/>
          <p:cNvSpPr txBox="1">
            <a:spLocks noChangeArrowheads="1"/>
          </p:cNvSpPr>
          <p:nvPr/>
        </p:nvSpPr>
        <p:spPr bwMode="auto">
          <a:xfrm>
            <a:off x="1098834" y="6195810"/>
            <a:ext cx="28077545" cy="131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6" tIns="45713" rIns="91426" bIns="45713" anchor="ctr"/>
          <a:lstStyle>
            <a:lvl1pPr defTabSz="4176713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76713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6713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6713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6713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/>
            <a:r>
              <a:rPr lang="de-DE" sz="4500" dirty="0" smtClean="0">
                <a:latin typeface="+mj-lt"/>
              </a:rPr>
              <a:t>Denny </a:t>
            </a:r>
            <a:r>
              <a:rPr lang="de-DE" sz="4500" dirty="0" err="1" smtClean="0">
                <a:latin typeface="+mj-lt"/>
              </a:rPr>
              <a:t>Stohr</a:t>
            </a:r>
            <a:r>
              <a:rPr lang="de-DE" sz="4500" dirty="0" smtClean="0">
                <a:latin typeface="+mj-lt"/>
              </a:rPr>
              <a:t>, </a:t>
            </a:r>
            <a:r>
              <a:rPr lang="de-DE" sz="4500" dirty="0" err="1" smtClean="0">
                <a:latin typeface="+mj-lt"/>
              </a:rPr>
              <a:t>Fares</a:t>
            </a:r>
            <a:r>
              <a:rPr lang="de-DE" sz="4500" dirty="0" smtClean="0">
                <a:latin typeface="+mj-lt"/>
              </a:rPr>
              <a:t> </a:t>
            </a:r>
            <a:r>
              <a:rPr lang="de-DE" sz="4500" dirty="0" err="1" smtClean="0">
                <a:latin typeface="+mj-lt"/>
              </a:rPr>
              <a:t>Beji</a:t>
            </a:r>
            <a:r>
              <a:rPr lang="de-DE" sz="4500" dirty="0" smtClean="0">
                <a:latin typeface="+mj-lt"/>
              </a:rPr>
              <a:t>, </a:t>
            </a:r>
            <a:r>
              <a:rPr lang="de-DE" sz="4500" dirty="0" err="1" smtClean="0">
                <a:latin typeface="+mj-lt"/>
              </a:rPr>
              <a:t>Rahul</a:t>
            </a:r>
            <a:r>
              <a:rPr lang="de-DE" sz="4500" dirty="0" smtClean="0">
                <a:latin typeface="+mj-lt"/>
              </a:rPr>
              <a:t> </a:t>
            </a:r>
            <a:r>
              <a:rPr lang="de-DE" sz="4500" dirty="0" err="1" smtClean="0">
                <a:latin typeface="+mj-lt"/>
              </a:rPr>
              <a:t>Dwarakanath</a:t>
            </a:r>
            <a:r>
              <a:rPr lang="de-DE" sz="4500" dirty="0" smtClean="0">
                <a:latin typeface="+mj-lt"/>
              </a:rPr>
              <a:t>, Ralf Steinmetz, Wolfgang Effelsberg</a:t>
            </a:r>
            <a:r>
              <a:rPr lang="en-US" sz="4500" dirty="0" smtClean="0">
                <a:latin typeface="+mj-lt"/>
              </a:rPr>
              <a:t>; TU Darmstadt, Germany</a:t>
            </a:r>
            <a:endParaRPr lang="de-DE" sz="4500" dirty="0">
              <a:latin typeface="+mj-lt"/>
            </a:endParaRPr>
          </a:p>
        </p:txBody>
      </p:sp>
      <p:sp>
        <p:nvSpPr>
          <p:cNvPr id="502" name="Rectangle 1958"/>
          <p:cNvSpPr>
            <a:spLocks noChangeArrowheads="1"/>
          </p:cNvSpPr>
          <p:nvPr/>
        </p:nvSpPr>
        <p:spPr bwMode="auto">
          <a:xfrm>
            <a:off x="1152824" y="7964901"/>
            <a:ext cx="13758637" cy="10056574"/>
          </a:xfrm>
          <a:prstGeom prst="rect">
            <a:avLst/>
          </a:prstGeom>
          <a:noFill/>
          <a:ln w="127000">
            <a:solidFill>
              <a:srgbClr val="DDDDD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6" tIns="45713" rIns="91426" bIns="45713" anchor="ctr"/>
          <a:lstStyle/>
          <a:p>
            <a:endParaRPr lang="de-DE"/>
          </a:p>
        </p:txBody>
      </p:sp>
      <p:sp>
        <p:nvSpPr>
          <p:cNvPr id="503" name="Text Box 1959"/>
          <p:cNvSpPr txBox="1">
            <a:spLocks noChangeArrowheads="1"/>
          </p:cNvSpPr>
          <p:nvPr/>
        </p:nvSpPr>
        <p:spPr bwMode="auto">
          <a:xfrm>
            <a:off x="1152824" y="7929228"/>
            <a:ext cx="3357899" cy="781167"/>
          </a:xfrm>
          <a:prstGeom prst="rect">
            <a:avLst/>
          </a:prstGeom>
          <a:solidFill>
            <a:srgbClr val="DDDDDD"/>
          </a:solidFill>
          <a:ln w="25400">
            <a:solidFill>
              <a:srgbClr val="DDDDDD"/>
            </a:solidFill>
            <a:miter lim="800000"/>
            <a:headEnd/>
            <a:tailEnd/>
          </a:ln>
        </p:spPr>
        <p:txBody>
          <a:bodyPr wrap="none" lIns="179971" tIns="43906" rIns="287953" bIns="43906">
            <a:spAutoFit/>
          </a:bodyPr>
          <a:lstStyle>
            <a:lvl1pPr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4500" b="1" dirty="0" smtClean="0"/>
              <a:t>Motivation</a:t>
            </a:r>
            <a:endParaRPr lang="de-DE" sz="4500" b="1" dirty="0"/>
          </a:p>
        </p:txBody>
      </p:sp>
      <p:sp>
        <p:nvSpPr>
          <p:cNvPr id="504" name="Rectangle 1958"/>
          <p:cNvSpPr>
            <a:spLocks noChangeArrowheads="1"/>
          </p:cNvSpPr>
          <p:nvPr/>
        </p:nvSpPr>
        <p:spPr bwMode="auto">
          <a:xfrm>
            <a:off x="15342990" y="7964900"/>
            <a:ext cx="13758637" cy="10056575"/>
          </a:xfrm>
          <a:prstGeom prst="rect">
            <a:avLst/>
          </a:prstGeom>
          <a:noFill/>
          <a:ln w="127000">
            <a:solidFill>
              <a:srgbClr val="DDDDD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6" tIns="45713" rIns="91426" bIns="45713" anchor="ctr"/>
          <a:lstStyle/>
          <a:p>
            <a:endParaRPr lang="de-DE"/>
          </a:p>
        </p:txBody>
      </p:sp>
      <p:sp>
        <p:nvSpPr>
          <p:cNvPr id="517" name="Text Box 1959"/>
          <p:cNvSpPr txBox="1">
            <a:spLocks noChangeArrowheads="1"/>
          </p:cNvSpPr>
          <p:nvPr/>
        </p:nvSpPr>
        <p:spPr bwMode="auto">
          <a:xfrm>
            <a:off x="15341461" y="7929227"/>
            <a:ext cx="10891884" cy="781167"/>
          </a:xfrm>
          <a:prstGeom prst="rect">
            <a:avLst/>
          </a:prstGeom>
          <a:solidFill>
            <a:srgbClr val="DDDDDD"/>
          </a:solidFill>
          <a:ln w="25400">
            <a:solidFill>
              <a:srgbClr val="DDDDDD"/>
            </a:solidFill>
            <a:miter lim="800000"/>
            <a:headEnd/>
            <a:tailEnd/>
          </a:ln>
        </p:spPr>
        <p:txBody>
          <a:bodyPr wrap="none" lIns="179971" tIns="43906" rIns="287953" bIns="43906">
            <a:spAutoFit/>
          </a:bodyPr>
          <a:lstStyle>
            <a:lvl1pPr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4500" b="1" smtClean="0"/>
              <a:t>Testbed Architecture and Demo Goals</a:t>
            </a:r>
            <a:endParaRPr lang="de-DE" sz="4500" b="1" dirty="0"/>
          </a:p>
        </p:txBody>
      </p:sp>
      <p:sp>
        <p:nvSpPr>
          <p:cNvPr id="518" name="Text Box 1959"/>
          <p:cNvSpPr txBox="1">
            <a:spLocks noChangeArrowheads="1"/>
          </p:cNvSpPr>
          <p:nvPr/>
        </p:nvSpPr>
        <p:spPr bwMode="auto">
          <a:xfrm>
            <a:off x="1168054" y="18453522"/>
            <a:ext cx="7354634" cy="781167"/>
          </a:xfrm>
          <a:prstGeom prst="rect">
            <a:avLst/>
          </a:prstGeom>
          <a:solidFill>
            <a:srgbClr val="DDDDDD"/>
          </a:solidFill>
          <a:ln w="25400">
            <a:solidFill>
              <a:srgbClr val="DDDDDD"/>
            </a:solidFill>
            <a:miter lim="800000"/>
            <a:headEnd/>
            <a:tailEnd/>
          </a:ln>
        </p:spPr>
        <p:txBody>
          <a:bodyPr wrap="none" lIns="179971" tIns="43906" rIns="287953" bIns="43906">
            <a:spAutoFit/>
          </a:bodyPr>
          <a:lstStyle>
            <a:lvl1pPr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4500" b="1" smtClean="0"/>
              <a:t>Testbed Hardware Setup </a:t>
            </a:r>
            <a:endParaRPr lang="de-DE" sz="4500" b="1" dirty="0"/>
          </a:p>
        </p:txBody>
      </p:sp>
      <p:sp>
        <p:nvSpPr>
          <p:cNvPr id="519" name="Text Box 1959"/>
          <p:cNvSpPr txBox="1">
            <a:spLocks noChangeArrowheads="1"/>
          </p:cNvSpPr>
          <p:nvPr/>
        </p:nvSpPr>
        <p:spPr bwMode="auto">
          <a:xfrm>
            <a:off x="15341461" y="18525530"/>
            <a:ext cx="9054138" cy="781167"/>
          </a:xfrm>
          <a:prstGeom prst="rect">
            <a:avLst/>
          </a:prstGeom>
          <a:solidFill>
            <a:srgbClr val="DDDDDD"/>
          </a:solidFill>
          <a:ln w="25400">
            <a:solidFill>
              <a:srgbClr val="DDDDDD"/>
            </a:solidFill>
            <a:miter lim="800000"/>
            <a:headEnd/>
            <a:tailEnd/>
          </a:ln>
        </p:spPr>
        <p:txBody>
          <a:bodyPr wrap="none" lIns="179971" tIns="43906" rIns="287953" bIns="43906">
            <a:spAutoFit/>
          </a:bodyPr>
          <a:lstStyle>
            <a:lvl1pPr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4500" b="1" smtClean="0"/>
              <a:t>NDN-Based </a:t>
            </a:r>
            <a:r>
              <a:rPr lang="de-DE" sz="4500" b="1"/>
              <a:t>DASH Video </a:t>
            </a:r>
            <a:r>
              <a:rPr lang="de-DE" sz="4500" b="1" smtClean="0"/>
              <a:t>Player</a:t>
            </a:r>
            <a:endParaRPr lang="de-DE" sz="4500" b="1"/>
          </a:p>
        </p:txBody>
      </p:sp>
      <p:sp>
        <p:nvSpPr>
          <p:cNvPr id="520" name="Text Box 1959"/>
          <p:cNvSpPr txBox="1">
            <a:spLocks noChangeArrowheads="1"/>
          </p:cNvSpPr>
          <p:nvPr/>
        </p:nvSpPr>
        <p:spPr bwMode="auto">
          <a:xfrm>
            <a:off x="15371518" y="28534642"/>
            <a:ext cx="4319701" cy="781167"/>
          </a:xfrm>
          <a:prstGeom prst="rect">
            <a:avLst/>
          </a:prstGeom>
          <a:solidFill>
            <a:srgbClr val="DDDDDD"/>
          </a:solidFill>
          <a:ln w="25400">
            <a:solidFill>
              <a:srgbClr val="DDDDDD"/>
            </a:solidFill>
            <a:miter lim="800000"/>
            <a:headEnd/>
            <a:tailEnd/>
          </a:ln>
        </p:spPr>
        <p:txBody>
          <a:bodyPr wrap="none" lIns="179971" tIns="43906" rIns="287953" bIns="43906">
            <a:spAutoFit/>
          </a:bodyPr>
          <a:lstStyle>
            <a:lvl1pPr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4500" b="1" smtClean="0"/>
              <a:t>User Interface</a:t>
            </a:r>
            <a:endParaRPr lang="de-DE" sz="4500" b="1" dirty="0"/>
          </a:p>
        </p:txBody>
      </p:sp>
      <p:sp>
        <p:nvSpPr>
          <p:cNvPr id="521" name="Rectangle 1958"/>
          <p:cNvSpPr>
            <a:spLocks noChangeArrowheads="1"/>
          </p:cNvSpPr>
          <p:nvPr/>
        </p:nvSpPr>
        <p:spPr bwMode="auto">
          <a:xfrm>
            <a:off x="15341461" y="18453522"/>
            <a:ext cx="13758637" cy="9649072"/>
          </a:xfrm>
          <a:prstGeom prst="rect">
            <a:avLst/>
          </a:prstGeom>
          <a:noFill/>
          <a:ln w="127000">
            <a:solidFill>
              <a:srgbClr val="DDDDD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6" tIns="45713" rIns="91426" bIns="45713" anchor="ctr"/>
          <a:lstStyle/>
          <a:p>
            <a:endParaRPr lang="de-DE"/>
          </a:p>
        </p:txBody>
      </p:sp>
      <p:sp>
        <p:nvSpPr>
          <p:cNvPr id="522" name="Rectangle 1958"/>
          <p:cNvSpPr>
            <a:spLocks noChangeArrowheads="1"/>
          </p:cNvSpPr>
          <p:nvPr/>
        </p:nvSpPr>
        <p:spPr bwMode="auto">
          <a:xfrm>
            <a:off x="1173586" y="18453522"/>
            <a:ext cx="13758637" cy="9649072"/>
          </a:xfrm>
          <a:prstGeom prst="rect">
            <a:avLst/>
          </a:prstGeom>
          <a:noFill/>
          <a:ln w="127000">
            <a:solidFill>
              <a:srgbClr val="DDDDD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6" tIns="45713" rIns="91426" bIns="45713" anchor="ctr"/>
          <a:lstStyle/>
          <a:p>
            <a:endParaRPr lang="de-DE"/>
          </a:p>
        </p:txBody>
      </p:sp>
      <p:sp>
        <p:nvSpPr>
          <p:cNvPr id="523" name="Rectangle 1958"/>
          <p:cNvSpPr>
            <a:spLocks noChangeArrowheads="1"/>
          </p:cNvSpPr>
          <p:nvPr/>
        </p:nvSpPr>
        <p:spPr bwMode="auto">
          <a:xfrm>
            <a:off x="15341461" y="28462634"/>
            <a:ext cx="13758637" cy="7416823"/>
          </a:xfrm>
          <a:prstGeom prst="rect">
            <a:avLst/>
          </a:prstGeom>
          <a:noFill/>
          <a:ln w="127000">
            <a:solidFill>
              <a:srgbClr val="DDDDD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6" tIns="45713" rIns="91426" bIns="45713" anchor="ctr"/>
          <a:lstStyle/>
          <a:p>
            <a:endParaRPr lang="de-DE"/>
          </a:p>
        </p:txBody>
      </p:sp>
      <p:sp>
        <p:nvSpPr>
          <p:cNvPr id="524" name="Text Box 1959"/>
          <p:cNvSpPr txBox="1">
            <a:spLocks noChangeArrowheads="1"/>
          </p:cNvSpPr>
          <p:nvPr/>
        </p:nvSpPr>
        <p:spPr bwMode="auto">
          <a:xfrm>
            <a:off x="1219720" y="28462634"/>
            <a:ext cx="9348065" cy="781167"/>
          </a:xfrm>
          <a:prstGeom prst="rect">
            <a:avLst/>
          </a:prstGeom>
          <a:solidFill>
            <a:srgbClr val="DDDDDD"/>
          </a:solidFill>
          <a:ln w="25400">
            <a:solidFill>
              <a:srgbClr val="DDDDDD"/>
            </a:solidFill>
            <a:miter lim="800000"/>
            <a:headEnd/>
            <a:tailEnd/>
          </a:ln>
        </p:spPr>
        <p:txBody>
          <a:bodyPr wrap="none" lIns="179971" tIns="43906" rIns="287953" bIns="43906">
            <a:spAutoFit/>
          </a:bodyPr>
          <a:lstStyle>
            <a:lvl1pPr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38290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382905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sz="4500" b="1" smtClean="0"/>
              <a:t>Client-Based Wireless Handover</a:t>
            </a:r>
            <a:endParaRPr lang="de-DE" sz="4500" b="1" dirty="0"/>
          </a:p>
        </p:txBody>
      </p:sp>
      <p:sp>
        <p:nvSpPr>
          <p:cNvPr id="525" name="Text Box 280"/>
          <p:cNvSpPr txBox="1">
            <a:spLocks noChangeArrowheads="1"/>
          </p:cNvSpPr>
          <p:nvPr/>
        </p:nvSpPr>
        <p:spPr bwMode="auto">
          <a:xfrm>
            <a:off x="15625251" y="19389626"/>
            <a:ext cx="12833833" cy="4094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51" tIns="64676" rIns="129351" bIns="64676">
            <a:spAutoFit/>
          </a:bodyPr>
          <a:lstStyle>
            <a:lvl1pPr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defTabSz="1293510">
              <a:spcBef>
                <a:spcPct val="20000"/>
              </a:spcBef>
              <a:defRPr/>
            </a:pPr>
            <a:r>
              <a:rPr lang="de-CH" sz="3600" b="1" kern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Client-</a:t>
            </a:r>
            <a:r>
              <a:rPr lang="de-CH" sz="3600" b="1" kern="0" dirty="0" err="1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side</a:t>
            </a:r>
            <a:r>
              <a:rPr lang="de-CH" sz="3600" b="1" kern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DASH </a:t>
            </a:r>
            <a:r>
              <a:rPr lang="de-CH" sz="3600" b="1" kern="0" dirty="0" err="1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video</a:t>
            </a:r>
            <a:r>
              <a:rPr lang="de-CH" sz="3600" b="1" kern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</a:t>
            </a:r>
            <a:r>
              <a:rPr lang="de-CH" sz="3600" b="1" kern="0" dirty="0" err="1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player</a:t>
            </a:r>
            <a:r>
              <a:rPr lang="de-CH" sz="3600" b="1" kern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</a:t>
            </a:r>
            <a:r>
              <a:rPr lang="de-CH" sz="3600" b="1" kern="0" dirty="0" err="1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using</a:t>
            </a:r>
            <a:r>
              <a:rPr lang="de-CH" sz="3600" b="1" kern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JavaScript </a:t>
            </a:r>
            <a:r>
              <a:rPr lang="de-CH" sz="3600" b="1" kern="0" dirty="0" err="1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and</a:t>
            </a:r>
            <a:r>
              <a:rPr lang="de-CH" sz="3600" b="1" kern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HTML5 Media Source </a:t>
            </a:r>
            <a:r>
              <a:rPr lang="de-CH" sz="3600" b="1" kern="0" dirty="0" err="1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Extensions</a:t>
            </a:r>
            <a:r>
              <a:rPr lang="de-CH" sz="3600" b="1" kern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(HTML5-MSE)</a:t>
            </a:r>
          </a:p>
          <a:p>
            <a:pPr marL="457200" indent="-4572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Allows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streaming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of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MPEG-DASH-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compliant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AVC-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encoded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content</a:t>
            </a:r>
            <a:endParaRPr lang="de-CH" sz="3200" kern="0" dirty="0" smtClean="0">
              <a:solidFill>
                <a:srgbClr val="000000"/>
              </a:solidFill>
              <a:latin typeface="Arial"/>
            </a:endParaRPr>
          </a:p>
          <a:p>
            <a:pPr marL="457200" indent="-4572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NDN.js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used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for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NDN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support</a:t>
            </a:r>
            <a:endParaRPr lang="de-CH" sz="3200" kern="0" dirty="0" smtClean="0">
              <a:solidFill>
                <a:srgbClr val="000000"/>
              </a:solidFill>
              <a:latin typeface="Arial"/>
            </a:endParaRPr>
          </a:p>
          <a:p>
            <a:pPr marL="457200" indent="-4572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Communication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between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clients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and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routers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through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WebSocket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protocol</a:t>
            </a:r>
            <a:endParaRPr lang="de-CH" sz="3200" kern="0" dirty="0" smtClean="0">
              <a:solidFill>
                <a:srgbClr val="000000"/>
              </a:solidFill>
              <a:latin typeface="Arial"/>
            </a:endParaRPr>
          </a:p>
          <a:p>
            <a:pPr marL="457200" indent="-4572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de-CH" sz="3200" kern="0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Rectangle 1958"/>
          <p:cNvSpPr>
            <a:spLocks noChangeArrowheads="1"/>
          </p:cNvSpPr>
          <p:nvPr/>
        </p:nvSpPr>
        <p:spPr bwMode="auto">
          <a:xfrm>
            <a:off x="1173586" y="28510525"/>
            <a:ext cx="13758637" cy="7368933"/>
          </a:xfrm>
          <a:prstGeom prst="rect">
            <a:avLst/>
          </a:prstGeom>
          <a:noFill/>
          <a:ln w="127000">
            <a:solidFill>
              <a:srgbClr val="DDDDD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6" tIns="45713" rIns="91426" bIns="45713" anchor="ctr"/>
          <a:lstStyle/>
          <a:p>
            <a:endParaRPr lang="de-DE"/>
          </a:p>
        </p:txBody>
      </p:sp>
      <p:sp>
        <p:nvSpPr>
          <p:cNvPr id="203" name="Text Box 280"/>
          <p:cNvSpPr txBox="1">
            <a:spLocks noChangeArrowheads="1"/>
          </p:cNvSpPr>
          <p:nvPr/>
        </p:nvSpPr>
        <p:spPr bwMode="auto">
          <a:xfrm>
            <a:off x="1316302" y="8948862"/>
            <a:ext cx="8021918" cy="389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51" tIns="64676" rIns="129351" bIns="64676">
            <a:spAutoFit/>
          </a:bodyPr>
          <a:lstStyle>
            <a:lvl1pPr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1293510">
              <a:spcBef>
                <a:spcPct val="20000"/>
              </a:spcBef>
              <a:defRPr/>
            </a:pPr>
            <a:r>
              <a:rPr lang="de-CH" sz="3600" b="1" kern="0" smtClean="0">
                <a:latin typeface="Arial"/>
                <a:sym typeface="Wingdings"/>
              </a:rPr>
              <a:t>Global (mobile) video traffic rising exponentially</a:t>
            </a:r>
          </a:p>
          <a:p>
            <a:pPr marL="571500" indent="-571500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de-CH" sz="3200" kern="0" smtClean="0">
                <a:latin typeface="Arial"/>
                <a:sym typeface="Wingdings"/>
              </a:rPr>
              <a:t>Estimated to reach 82% of all consumer Internet traffic by 2020</a:t>
            </a:r>
          </a:p>
          <a:p>
            <a:pPr marL="571500" indent="-571500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de-CH" sz="3200" kern="0" smtClean="0">
                <a:latin typeface="Arial"/>
                <a:sym typeface="Wingdings"/>
              </a:rPr>
              <a:t>Need for flexible and efficient distribution environments of video content</a:t>
            </a:r>
            <a:endParaRPr lang="de-CH" sz="3200" kern="0" dirty="0">
              <a:latin typeface="Arial"/>
              <a:sym typeface="Wingdings"/>
            </a:endParaRPr>
          </a:p>
        </p:txBody>
      </p:sp>
      <p:sp>
        <p:nvSpPr>
          <p:cNvPr id="206" name="Text Box 280"/>
          <p:cNvSpPr txBox="1">
            <a:spLocks noChangeArrowheads="1"/>
          </p:cNvSpPr>
          <p:nvPr/>
        </p:nvSpPr>
        <p:spPr bwMode="auto">
          <a:xfrm>
            <a:off x="1316301" y="13534138"/>
            <a:ext cx="13064463" cy="403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51" tIns="64676" rIns="129351" bIns="64676">
            <a:spAutoFit/>
          </a:bodyPr>
          <a:lstStyle>
            <a:lvl1pPr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defTabSz="1293510">
              <a:spcBef>
                <a:spcPct val="20000"/>
              </a:spcBef>
              <a:defRPr/>
            </a:pPr>
            <a:r>
              <a:rPr lang="de-DE" sz="3600" b="1" kern="0" smtClean="0">
                <a:latin typeface="Arial"/>
                <a:sym typeface="Wingdings"/>
              </a:rPr>
              <a:t>Named-Data Networking (NDN) for the Future Internet</a:t>
            </a:r>
          </a:p>
          <a:p>
            <a:pPr marL="457200" indent="-4572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de-DE" sz="3200" kern="0" smtClean="0">
                <a:latin typeface="Arial"/>
                <a:sym typeface="Wingdings"/>
              </a:rPr>
              <a:t>Data-centric addressing with requests based on file names rather than host addresses</a:t>
            </a:r>
          </a:p>
          <a:p>
            <a:pPr marL="457200" indent="-4572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de-DE" sz="3200" i="1" kern="0" smtClean="0">
                <a:latin typeface="Arial"/>
                <a:sym typeface="Wingdings"/>
              </a:rPr>
              <a:t>Interest</a:t>
            </a:r>
            <a:r>
              <a:rPr lang="de-DE" sz="3200" kern="0" smtClean="0">
                <a:latin typeface="Arial"/>
                <a:sym typeface="Wingdings"/>
              </a:rPr>
              <a:t>  packets issued by clients to request for data</a:t>
            </a:r>
          </a:p>
          <a:p>
            <a:pPr marL="457200" indent="-4572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de-DE" sz="3200" kern="0" smtClean="0">
                <a:latin typeface="Arial"/>
                <a:sym typeface="Wingdings"/>
              </a:rPr>
              <a:t>Network answers with </a:t>
            </a:r>
            <a:r>
              <a:rPr lang="de-DE" sz="3200" i="1" kern="0" smtClean="0">
                <a:latin typeface="Arial"/>
                <a:sym typeface="Wingdings"/>
              </a:rPr>
              <a:t>data</a:t>
            </a:r>
            <a:r>
              <a:rPr lang="de-DE" sz="3200" kern="0" smtClean="0">
                <a:latin typeface="Arial"/>
                <a:sym typeface="Wingdings"/>
              </a:rPr>
              <a:t> packet containing requested data</a:t>
            </a:r>
          </a:p>
          <a:p>
            <a:pPr marL="457200" indent="-4572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de-DE" sz="3200" kern="0" smtClean="0">
                <a:latin typeface="Arial"/>
                <a:sym typeface="Wingdings"/>
              </a:rPr>
              <a:t>Allows for higher tolerance towards client mobility and host failures through innovative routing and caching strategies</a:t>
            </a:r>
          </a:p>
        </p:txBody>
      </p:sp>
      <p:sp>
        <p:nvSpPr>
          <p:cNvPr id="120" name="Text Box 280"/>
          <p:cNvSpPr txBox="1">
            <a:spLocks noChangeArrowheads="1"/>
          </p:cNvSpPr>
          <p:nvPr/>
        </p:nvSpPr>
        <p:spPr bwMode="auto">
          <a:xfrm>
            <a:off x="1457336" y="19389626"/>
            <a:ext cx="13226268" cy="8440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51" tIns="64676" rIns="129351" bIns="64676">
            <a:spAutoFit/>
          </a:bodyPr>
          <a:lstStyle>
            <a:lvl1pPr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defTabSz="1293510">
              <a:spcBef>
                <a:spcPct val="20000"/>
              </a:spcBef>
              <a:defRPr/>
            </a:pPr>
            <a:r>
              <a:rPr lang="en-GB" sz="3600" b="1" kern="0" smtClean="0">
                <a:solidFill>
                  <a:srgbClr val="000000"/>
                </a:solidFill>
                <a:latin typeface="Arial"/>
              </a:rPr>
              <a:t>NDN-enabled </a:t>
            </a:r>
            <a:r>
              <a:rPr lang="en-GB" sz="3600" b="1" kern="0">
                <a:solidFill>
                  <a:srgbClr val="000000"/>
                </a:solidFill>
                <a:latin typeface="Arial"/>
              </a:rPr>
              <a:t>a</a:t>
            </a:r>
            <a:r>
              <a:rPr lang="en-GB" sz="3600" b="1" kern="0" smtClean="0">
                <a:solidFill>
                  <a:srgbClr val="000000"/>
                </a:solidFill>
                <a:latin typeface="Arial"/>
              </a:rPr>
              <a:t>ccess points</a:t>
            </a:r>
          </a:p>
          <a:p>
            <a:pPr marL="571500" indent="-5715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GB" sz="3200" kern="0" smtClean="0">
                <a:solidFill>
                  <a:srgbClr val="000000"/>
                </a:solidFill>
                <a:latin typeface="Arial"/>
              </a:rPr>
              <a:t>LinkSys WRT-1200-AC routers running custom built OpenWRT</a:t>
            </a:r>
          </a:p>
          <a:p>
            <a:pPr marL="571500" indent="-5715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GB" sz="3200" kern="0" smtClean="0">
                <a:solidFill>
                  <a:srgbClr val="000000"/>
                </a:solidFill>
                <a:latin typeface="Arial"/>
              </a:rPr>
              <a:t>Hosting cross-compiled versions of Named-Data Networking Forwarding Daemon (NFD)</a:t>
            </a:r>
          </a:p>
          <a:p>
            <a:pPr marL="571500" indent="-5715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GB" sz="3200" kern="0" smtClean="0">
                <a:solidFill>
                  <a:srgbClr val="000000"/>
                </a:solidFill>
                <a:latin typeface="Arial"/>
              </a:rPr>
              <a:t>Provide a WebSocket-based interface to NFD for JavaScript client compatability</a:t>
            </a:r>
          </a:p>
          <a:p>
            <a:pPr marL="571500" indent="-5715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GB" sz="3200" kern="0" smtClean="0">
                <a:solidFill>
                  <a:srgbClr val="000000"/>
                </a:solidFill>
                <a:latin typeface="Arial"/>
              </a:rPr>
              <a:t>802.11ac WiFi for seamless switching between clients (client-based handover)</a:t>
            </a:r>
            <a:endParaRPr lang="en-GB" sz="3200" kern="0" dirty="0" smtClean="0">
              <a:solidFill>
                <a:srgbClr val="000000"/>
              </a:solidFill>
              <a:latin typeface="Arial"/>
            </a:endParaRPr>
          </a:p>
          <a:p>
            <a:pPr algn="just" defTabSz="1293510">
              <a:spcBef>
                <a:spcPct val="20000"/>
              </a:spcBef>
              <a:defRPr/>
            </a:pPr>
            <a:r>
              <a:rPr lang="en-GB" sz="3600" b="1" kern="0" smtClean="0">
                <a:solidFill>
                  <a:srgbClr val="000000"/>
                </a:solidFill>
                <a:latin typeface="Arial"/>
              </a:rPr>
              <a:t>NDN repositories based on Raspberry Pi’s (Model 2B)</a:t>
            </a:r>
          </a:p>
          <a:p>
            <a:pPr marL="457200" indent="-4572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GB" sz="3200" smtClean="0"/>
              <a:t>Video data repositories, serving requests depending on forwarding strategy and client locations</a:t>
            </a:r>
          </a:p>
          <a:p>
            <a:pPr marL="457200" indent="-4572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GB" sz="3200" smtClean="0"/>
              <a:t>Executes NFD for packet forwarding, and NDN-FS to serve as media file repository</a:t>
            </a:r>
          </a:p>
          <a:p>
            <a:pPr marL="457200" indent="-4572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GB" sz="3200" smtClean="0"/>
              <a:t>Stores segmented versions of Media Presentation Description (MPD) files and DASH segments</a:t>
            </a:r>
            <a:endParaRPr lang="en-GB" sz="320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15337816" y="36181581"/>
            <a:ext cx="13758637" cy="4378402"/>
            <a:chOff x="15337816" y="35727680"/>
            <a:chExt cx="13758637" cy="4919181"/>
          </a:xfrm>
        </p:grpSpPr>
        <p:sp>
          <p:nvSpPr>
            <p:cNvPr id="106" name="Rectangle 1958"/>
            <p:cNvSpPr>
              <a:spLocks noChangeArrowheads="1"/>
            </p:cNvSpPr>
            <p:nvPr/>
          </p:nvSpPr>
          <p:spPr bwMode="auto">
            <a:xfrm>
              <a:off x="15337816" y="35738148"/>
              <a:ext cx="13758637" cy="4908713"/>
            </a:xfrm>
            <a:prstGeom prst="rect">
              <a:avLst/>
            </a:prstGeom>
            <a:noFill/>
            <a:ln w="127000">
              <a:solidFill>
                <a:srgbClr val="DDDDD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1426" tIns="45713" rIns="91426" bIns="45713" anchor="ctr"/>
            <a:lstStyle/>
            <a:p>
              <a:endParaRPr lang="de-DE"/>
            </a:p>
          </p:txBody>
        </p:sp>
        <p:sp>
          <p:nvSpPr>
            <p:cNvPr id="108" name="Text Box 1959"/>
            <p:cNvSpPr txBox="1">
              <a:spLocks noChangeArrowheads="1"/>
            </p:cNvSpPr>
            <p:nvPr/>
          </p:nvSpPr>
          <p:spPr bwMode="auto">
            <a:xfrm>
              <a:off x="15341461" y="35727680"/>
              <a:ext cx="4672361" cy="947081"/>
            </a:xfrm>
            <a:prstGeom prst="rect">
              <a:avLst/>
            </a:prstGeom>
            <a:solidFill>
              <a:srgbClr val="DDDDDD"/>
            </a:solidFill>
            <a:ln w="25400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lIns="179971" tIns="43906" rIns="287953" bIns="43906">
              <a:spAutoFit/>
            </a:bodyPr>
            <a:lstStyle>
              <a:lvl1pPr defTabSz="3829050" eaLnBrk="0" hangingPunct="0"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3829050" eaLnBrk="0" hangingPunct="0"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3829050" eaLnBrk="0" hangingPunct="0"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3829050" eaLnBrk="0" hangingPunct="0"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3829050" eaLnBrk="0" hangingPunct="0"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382905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382905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382905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382905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sz="4500" b="1" dirty="0" err="1" smtClean="0"/>
                <a:t>Contact</a:t>
              </a:r>
              <a:r>
                <a:rPr lang="de-DE" sz="4500" b="1" dirty="0" smtClean="0"/>
                <a:t> Details</a:t>
              </a:r>
              <a:endParaRPr lang="de-DE" sz="4500" b="1" dirty="0"/>
            </a:p>
          </p:txBody>
        </p:sp>
      </p:grpSp>
      <p:sp>
        <p:nvSpPr>
          <p:cNvPr id="188" name="Abgerundetes Rechteck 187"/>
          <p:cNvSpPr/>
          <p:nvPr/>
        </p:nvSpPr>
        <p:spPr bwMode="auto">
          <a:xfrm>
            <a:off x="15954337" y="15069146"/>
            <a:ext cx="12889432" cy="1080120"/>
          </a:xfrm>
          <a:prstGeom prst="roundRect">
            <a:avLst/>
          </a:prstGeom>
          <a:solidFill>
            <a:srgbClr val="005AA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4926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r>
              <a:rPr kumimoji="0" lang="en-GB" sz="32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Goal 1: Developing an NDN-based testbed for</a:t>
            </a:r>
            <a:r>
              <a:rPr kumimoji="0" lang="en-GB" sz="3200" b="1" i="0" u="none" strike="noStrike" kern="0" cap="none" spc="0" normalizeH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 mobile video</a:t>
            </a:r>
          </a:p>
          <a:p>
            <a:pPr marL="0" marR="0" lvl="0" indent="0" algn="ctr" defTabSz="44926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r>
              <a:rPr lang="en-GB" sz="3200" b="1" kern="0" baseline="0" smtClean="0">
                <a:solidFill>
                  <a:srgbClr val="FFFFFF"/>
                </a:solidFill>
                <a:ea typeface="+mn-ea"/>
                <a:cs typeface="+mn-cs"/>
              </a:rPr>
              <a:t>streaming using wireless</a:t>
            </a:r>
            <a:r>
              <a:rPr lang="en-GB" sz="3200" b="1" kern="0" smtClean="0">
                <a:solidFill>
                  <a:srgbClr val="FFFFFF"/>
                </a:solidFill>
                <a:ea typeface="+mn-ea"/>
                <a:cs typeface="+mn-cs"/>
              </a:rPr>
              <a:t> access points and data storage units</a:t>
            </a:r>
            <a:endParaRPr kumimoji="0" lang="en-GB" sz="3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46" name="Gruppieren 45"/>
          <p:cNvGrpSpPr/>
          <p:nvPr/>
        </p:nvGrpSpPr>
        <p:grpSpPr>
          <a:xfrm>
            <a:off x="1098834" y="36173266"/>
            <a:ext cx="13758637" cy="4446542"/>
            <a:chOff x="1098834" y="36373588"/>
            <a:chExt cx="13758637" cy="4246220"/>
          </a:xfrm>
        </p:grpSpPr>
        <p:sp>
          <p:nvSpPr>
            <p:cNvPr id="134" name="Text Box 1959"/>
            <p:cNvSpPr txBox="1">
              <a:spLocks noChangeArrowheads="1"/>
            </p:cNvSpPr>
            <p:nvPr/>
          </p:nvSpPr>
          <p:spPr bwMode="auto">
            <a:xfrm>
              <a:off x="1098834" y="36373588"/>
              <a:ext cx="3860409" cy="745974"/>
            </a:xfrm>
            <a:prstGeom prst="rect">
              <a:avLst/>
            </a:prstGeom>
            <a:solidFill>
              <a:srgbClr val="DDDDDD"/>
            </a:solidFill>
            <a:ln w="25400">
              <a:noFill/>
              <a:miter lim="800000"/>
              <a:headEnd/>
              <a:tailEnd/>
            </a:ln>
          </p:spPr>
          <p:txBody>
            <a:bodyPr wrap="none" lIns="179971" tIns="43906" rIns="287953" bIns="43906">
              <a:spAutoFit/>
            </a:bodyPr>
            <a:lstStyle>
              <a:lvl1pPr defTabSz="3829050" eaLnBrk="0" hangingPunct="0"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3829050" eaLnBrk="0" hangingPunct="0"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3829050" eaLnBrk="0" hangingPunct="0"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3829050" eaLnBrk="0" hangingPunct="0"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3829050" eaLnBrk="0" hangingPunct="0"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382905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382905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382905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3829050" eaLnBrk="0" fontAlgn="base" hangingPunct="0">
                <a:spcBef>
                  <a:spcPct val="0"/>
                </a:spcBef>
                <a:spcAft>
                  <a:spcPct val="0"/>
                </a:spcAft>
                <a:defRPr sz="5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sz="4500" b="1" smtClean="0"/>
                <a:t>Future Work</a:t>
              </a:r>
              <a:endParaRPr lang="de-DE" sz="4500" b="1" dirty="0"/>
            </a:p>
          </p:txBody>
        </p:sp>
        <p:sp>
          <p:nvSpPr>
            <p:cNvPr id="207" name="Rectangle 1958"/>
            <p:cNvSpPr>
              <a:spLocks noChangeArrowheads="1"/>
            </p:cNvSpPr>
            <p:nvPr/>
          </p:nvSpPr>
          <p:spPr bwMode="auto">
            <a:xfrm>
              <a:off x="1098834" y="36381528"/>
              <a:ext cx="13758637" cy="4238280"/>
            </a:xfrm>
            <a:prstGeom prst="rect">
              <a:avLst/>
            </a:prstGeom>
            <a:noFill/>
            <a:ln w="127000">
              <a:solidFill>
                <a:srgbClr val="DDDDD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1426" tIns="45713" rIns="91426" bIns="45713" anchor="ctr"/>
            <a:lstStyle/>
            <a:p>
              <a:endParaRPr lang="de-DE"/>
            </a:p>
          </p:txBody>
        </p:sp>
      </p:grpSp>
      <p:sp>
        <p:nvSpPr>
          <p:cNvPr id="49" name="Textfeld 48"/>
          <p:cNvSpPr txBox="1"/>
          <p:nvPr/>
        </p:nvSpPr>
        <p:spPr>
          <a:xfrm>
            <a:off x="15747470" y="37352922"/>
            <a:ext cx="67738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/>
              <a:t>Denny </a:t>
            </a:r>
            <a:r>
              <a:rPr lang="de-DE" sz="3200" b="1" dirty="0" err="1" smtClean="0"/>
              <a:t>Stohr</a:t>
            </a:r>
            <a:endParaRPr lang="de-DE" sz="3200" b="1" dirty="0" smtClean="0"/>
          </a:p>
          <a:p>
            <a:r>
              <a:rPr lang="de-DE" sz="3200" dirty="0" smtClean="0"/>
              <a:t>Technische Universität Darmstadt</a:t>
            </a:r>
          </a:p>
          <a:p>
            <a:r>
              <a:rPr lang="de-DE" sz="3200" dirty="0" smtClean="0"/>
              <a:t>Distributed Multimedia Systems</a:t>
            </a:r>
          </a:p>
          <a:p>
            <a:r>
              <a:rPr lang="de-DE" sz="3200" dirty="0" err="1" smtClean="0"/>
              <a:t>dstohr@kom.tu-darmstadt.de</a:t>
            </a:r>
            <a:endParaRPr lang="de-DE" sz="3200" dirty="0"/>
          </a:p>
        </p:txBody>
      </p:sp>
      <p:pic>
        <p:nvPicPr>
          <p:cNvPr id="51" name="Grafik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718" y="36562001"/>
            <a:ext cx="3806603" cy="3806603"/>
          </a:xfrm>
          <a:prstGeom prst="rect">
            <a:avLst/>
          </a:prstGeom>
        </p:spPr>
      </p:pic>
      <p:sp>
        <p:nvSpPr>
          <p:cNvPr id="81" name="Freihandform 80"/>
          <p:cNvSpPr/>
          <p:nvPr/>
        </p:nvSpPr>
        <p:spPr>
          <a:xfrm>
            <a:off x="2072400" y="37063349"/>
            <a:ext cx="12489141" cy="1006963"/>
          </a:xfrm>
          <a:custGeom>
            <a:avLst/>
            <a:gdLst>
              <a:gd name="connsiteX0" fmla="*/ 0 w 8135424"/>
              <a:gd name="connsiteY0" fmla="*/ 0 h 662304"/>
              <a:gd name="connsiteX1" fmla="*/ 8135424 w 8135424"/>
              <a:gd name="connsiteY1" fmla="*/ 0 h 662304"/>
              <a:gd name="connsiteX2" fmla="*/ 8135424 w 8135424"/>
              <a:gd name="connsiteY2" fmla="*/ 662304 h 662304"/>
              <a:gd name="connsiteX3" fmla="*/ 0 w 8135424"/>
              <a:gd name="connsiteY3" fmla="*/ 662304 h 662304"/>
              <a:gd name="connsiteX4" fmla="*/ 0 w 8135424"/>
              <a:gd name="connsiteY4" fmla="*/ 0 h 662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5424" h="662304">
                <a:moveTo>
                  <a:pt x="0" y="0"/>
                </a:moveTo>
                <a:lnTo>
                  <a:pt x="8135424" y="0"/>
                </a:lnTo>
                <a:lnTo>
                  <a:pt x="8135424" y="662304"/>
                </a:lnTo>
                <a:lnTo>
                  <a:pt x="0" y="662304"/>
                </a:lnTo>
                <a:lnTo>
                  <a:pt x="0" y="0"/>
                </a:lnTo>
                <a:close/>
              </a:path>
            </a:pathLst>
          </a:custGeom>
          <a:solidFill>
            <a:srgbClr val="005AA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5705" tIns="53340" rIns="53340" bIns="53340" numCol="1" spcCol="1270" anchor="ctr" anchorCtr="0">
            <a:noAutofit/>
          </a:bodyPr>
          <a:lstStyle/>
          <a:p>
            <a:pPr lvl="0" algn="just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3200" b="1" kern="1200" noProof="0" smtClean="0">
                <a:latin typeface="+mj-lt"/>
              </a:rPr>
              <a:t>Evaluation of NDN forwarding and caching strategies</a:t>
            </a:r>
            <a:endParaRPr lang="en-GB" sz="3200" b="1" kern="1200" noProof="0" dirty="0">
              <a:latin typeface="+mj-lt"/>
            </a:endParaRPr>
          </a:p>
        </p:txBody>
      </p:sp>
      <p:grpSp>
        <p:nvGrpSpPr>
          <p:cNvPr id="82" name="Gruppieren 81"/>
          <p:cNvGrpSpPr/>
          <p:nvPr/>
        </p:nvGrpSpPr>
        <p:grpSpPr>
          <a:xfrm>
            <a:off x="1298420" y="37021956"/>
            <a:ext cx="1165269" cy="1089750"/>
            <a:chOff x="298921" y="3390027"/>
            <a:chExt cx="827881" cy="827881"/>
          </a:xfrm>
        </p:grpSpPr>
        <p:sp>
          <p:nvSpPr>
            <p:cNvPr id="83" name="Ellipse 82"/>
            <p:cNvSpPr/>
            <p:nvPr/>
          </p:nvSpPr>
          <p:spPr>
            <a:xfrm>
              <a:off x="298921" y="3390027"/>
              <a:ext cx="827881" cy="827881"/>
            </a:xfrm>
            <a:prstGeom prst="ellipse">
              <a:avLst/>
            </a:prstGeom>
            <a:ln>
              <a:solidFill>
                <a:srgbClr val="005AA9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4" name="Textfeld 83"/>
            <p:cNvSpPr txBox="1"/>
            <p:nvPr/>
          </p:nvSpPr>
          <p:spPr>
            <a:xfrm>
              <a:off x="602482" y="3581841"/>
              <a:ext cx="246324" cy="4442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200" dirty="0" smtClean="0">
                  <a:solidFill>
                    <a:schemeClr val="tx1"/>
                  </a:solidFill>
                  <a:latin typeface="+mj-lt"/>
                </a:rPr>
                <a:t>I</a:t>
              </a:r>
              <a:endParaRPr lang="de-DE" sz="32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85" name="Freihandform 84"/>
          <p:cNvSpPr/>
          <p:nvPr/>
        </p:nvSpPr>
        <p:spPr>
          <a:xfrm>
            <a:off x="2086051" y="38287485"/>
            <a:ext cx="12475490" cy="1006963"/>
          </a:xfrm>
          <a:custGeom>
            <a:avLst/>
            <a:gdLst>
              <a:gd name="connsiteX0" fmla="*/ 0 w 8135424"/>
              <a:gd name="connsiteY0" fmla="*/ 0 h 662304"/>
              <a:gd name="connsiteX1" fmla="*/ 8135424 w 8135424"/>
              <a:gd name="connsiteY1" fmla="*/ 0 h 662304"/>
              <a:gd name="connsiteX2" fmla="*/ 8135424 w 8135424"/>
              <a:gd name="connsiteY2" fmla="*/ 662304 h 662304"/>
              <a:gd name="connsiteX3" fmla="*/ 0 w 8135424"/>
              <a:gd name="connsiteY3" fmla="*/ 662304 h 662304"/>
              <a:gd name="connsiteX4" fmla="*/ 0 w 8135424"/>
              <a:gd name="connsiteY4" fmla="*/ 0 h 662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5424" h="662304">
                <a:moveTo>
                  <a:pt x="0" y="0"/>
                </a:moveTo>
                <a:lnTo>
                  <a:pt x="8135424" y="0"/>
                </a:lnTo>
                <a:lnTo>
                  <a:pt x="8135424" y="662304"/>
                </a:lnTo>
                <a:lnTo>
                  <a:pt x="0" y="662304"/>
                </a:lnTo>
                <a:lnTo>
                  <a:pt x="0" y="0"/>
                </a:lnTo>
                <a:close/>
              </a:path>
            </a:pathLst>
          </a:custGeom>
          <a:solidFill>
            <a:srgbClr val="005AA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5705" tIns="53340" rIns="53340" bIns="53340" numCol="1" spcCol="1270" anchor="ctr" anchorCtr="0">
            <a:noAutofit/>
          </a:bodyPr>
          <a:lstStyle/>
          <a:p>
            <a:pPr lvl="0" algn="just" defTabSz="933450">
              <a:lnSpc>
                <a:spcPct val="90000"/>
              </a:lnSpc>
              <a:spcAft>
                <a:spcPct val="35000"/>
              </a:spcAft>
            </a:pPr>
            <a:r>
              <a:rPr lang="en-GB" sz="3200" b="1" smtClean="0">
                <a:latin typeface="+mj-lt"/>
              </a:rPr>
              <a:t>Transfer of NDN functionality to user smartphones (Android)</a:t>
            </a:r>
            <a:endParaRPr lang="en-GB" sz="3200" b="1" dirty="0">
              <a:latin typeface="+mj-lt"/>
            </a:endParaRPr>
          </a:p>
        </p:txBody>
      </p:sp>
      <p:grpSp>
        <p:nvGrpSpPr>
          <p:cNvPr id="86" name="Gruppieren 85"/>
          <p:cNvGrpSpPr/>
          <p:nvPr/>
        </p:nvGrpSpPr>
        <p:grpSpPr>
          <a:xfrm>
            <a:off x="1312070" y="38246092"/>
            <a:ext cx="1165269" cy="1089750"/>
            <a:chOff x="298921" y="3390027"/>
            <a:chExt cx="827881" cy="827881"/>
          </a:xfrm>
        </p:grpSpPr>
        <p:sp>
          <p:nvSpPr>
            <p:cNvPr id="87" name="Ellipse 86"/>
            <p:cNvSpPr/>
            <p:nvPr/>
          </p:nvSpPr>
          <p:spPr>
            <a:xfrm>
              <a:off x="298921" y="3390027"/>
              <a:ext cx="827881" cy="827881"/>
            </a:xfrm>
            <a:prstGeom prst="ellipse">
              <a:avLst/>
            </a:prstGeom>
            <a:ln>
              <a:solidFill>
                <a:srgbClr val="005AA9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8" name="Textfeld 87"/>
            <p:cNvSpPr txBox="1"/>
            <p:nvPr/>
          </p:nvSpPr>
          <p:spPr>
            <a:xfrm>
              <a:off x="503500" y="3581841"/>
              <a:ext cx="409272" cy="4442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200" dirty="0" smtClean="0">
                  <a:solidFill>
                    <a:schemeClr val="tx1"/>
                  </a:solidFill>
                  <a:latin typeface="+mj-lt"/>
                </a:rPr>
                <a:t>II</a:t>
              </a:r>
              <a:endParaRPr lang="de-DE" sz="32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89" name="Freihandform 88"/>
          <p:cNvSpPr/>
          <p:nvPr/>
        </p:nvSpPr>
        <p:spPr>
          <a:xfrm>
            <a:off x="2097043" y="39449243"/>
            <a:ext cx="12464497" cy="1006963"/>
          </a:xfrm>
          <a:custGeom>
            <a:avLst/>
            <a:gdLst>
              <a:gd name="connsiteX0" fmla="*/ 0 w 8135424"/>
              <a:gd name="connsiteY0" fmla="*/ 0 h 662304"/>
              <a:gd name="connsiteX1" fmla="*/ 8135424 w 8135424"/>
              <a:gd name="connsiteY1" fmla="*/ 0 h 662304"/>
              <a:gd name="connsiteX2" fmla="*/ 8135424 w 8135424"/>
              <a:gd name="connsiteY2" fmla="*/ 662304 h 662304"/>
              <a:gd name="connsiteX3" fmla="*/ 0 w 8135424"/>
              <a:gd name="connsiteY3" fmla="*/ 662304 h 662304"/>
              <a:gd name="connsiteX4" fmla="*/ 0 w 8135424"/>
              <a:gd name="connsiteY4" fmla="*/ 0 h 662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5424" h="662304">
                <a:moveTo>
                  <a:pt x="0" y="0"/>
                </a:moveTo>
                <a:lnTo>
                  <a:pt x="8135424" y="0"/>
                </a:lnTo>
                <a:lnTo>
                  <a:pt x="8135424" y="662304"/>
                </a:lnTo>
                <a:lnTo>
                  <a:pt x="0" y="662304"/>
                </a:lnTo>
                <a:lnTo>
                  <a:pt x="0" y="0"/>
                </a:lnTo>
                <a:close/>
              </a:path>
            </a:pathLst>
          </a:custGeom>
          <a:solidFill>
            <a:srgbClr val="005AA9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5705" tIns="53340" rIns="53340" bIns="53340" numCol="1" spcCol="1270" anchor="ctr" anchorCtr="0">
            <a:noAutofit/>
          </a:bodyPr>
          <a:lstStyle/>
          <a:p>
            <a:pPr lvl="0" algn="just" defTabSz="933450">
              <a:lnSpc>
                <a:spcPct val="90000"/>
              </a:lnSpc>
              <a:spcAft>
                <a:spcPct val="35000"/>
              </a:spcAft>
            </a:pPr>
            <a:r>
              <a:rPr lang="en-GB" sz="3200" b="1" smtClean="0">
                <a:latin typeface="+mj-lt"/>
              </a:rPr>
              <a:t>Use of NDN for User-Generated Videos (UGVs)</a:t>
            </a:r>
            <a:endParaRPr lang="en-GB" sz="3200" b="1" dirty="0">
              <a:latin typeface="+mj-lt"/>
            </a:endParaRPr>
          </a:p>
        </p:txBody>
      </p:sp>
      <p:grpSp>
        <p:nvGrpSpPr>
          <p:cNvPr id="90" name="Gruppieren 89"/>
          <p:cNvGrpSpPr/>
          <p:nvPr/>
        </p:nvGrpSpPr>
        <p:grpSpPr>
          <a:xfrm>
            <a:off x="1323063" y="39407850"/>
            <a:ext cx="1165269" cy="1089750"/>
            <a:chOff x="298921" y="3390027"/>
            <a:chExt cx="827881" cy="827881"/>
          </a:xfrm>
        </p:grpSpPr>
        <p:sp>
          <p:nvSpPr>
            <p:cNvPr id="91" name="Ellipse 90"/>
            <p:cNvSpPr/>
            <p:nvPr/>
          </p:nvSpPr>
          <p:spPr>
            <a:xfrm>
              <a:off x="298921" y="3390027"/>
              <a:ext cx="827881" cy="827881"/>
            </a:xfrm>
            <a:prstGeom prst="ellipse">
              <a:avLst/>
            </a:prstGeom>
            <a:ln>
              <a:solidFill>
                <a:srgbClr val="005AA9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2" name="Textfeld 91"/>
            <p:cNvSpPr txBox="1"/>
            <p:nvPr/>
          </p:nvSpPr>
          <p:spPr>
            <a:xfrm>
              <a:off x="457972" y="3581842"/>
              <a:ext cx="500326" cy="4442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3200" dirty="0" smtClean="0">
                  <a:solidFill>
                    <a:schemeClr val="tx1"/>
                  </a:solidFill>
                  <a:latin typeface="+mj-lt"/>
                </a:rPr>
                <a:t>III</a:t>
              </a:r>
              <a:endParaRPr lang="de-DE" sz="3200" dirty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3" name="Picture 2" descr="C:\Users\RZK\Dropbox\PhD bei KOM\GIT\NDN-Demo\poster\ndn_testbed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37" y="9020474"/>
            <a:ext cx="12864530" cy="557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Abgerundetes Rechteck 44"/>
          <p:cNvSpPr/>
          <p:nvPr/>
        </p:nvSpPr>
        <p:spPr bwMode="auto">
          <a:xfrm>
            <a:off x="15954337" y="16410832"/>
            <a:ext cx="12889432" cy="1080120"/>
          </a:xfrm>
          <a:prstGeom prst="roundRect">
            <a:avLst/>
          </a:prstGeom>
          <a:solidFill>
            <a:srgbClr val="005AA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4926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r>
              <a:rPr kumimoji="0" lang="en-GB" sz="32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Goal 2: Achieving wide compatability with consumer devices by</a:t>
            </a:r>
          </a:p>
          <a:p>
            <a:pPr marL="0" marR="0" lvl="0" indent="0" algn="ctr" defTabSz="44926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r>
              <a:rPr lang="en-GB" sz="3200" b="1" kern="0" smtClean="0">
                <a:solidFill>
                  <a:srgbClr val="FFFFFF"/>
                </a:solidFill>
                <a:ea typeface="+mn-ea"/>
                <a:cs typeface="+mn-cs"/>
              </a:rPr>
              <a:t>employing web-based development concepts</a:t>
            </a:r>
            <a:endParaRPr kumimoji="0" lang="en-GB" sz="3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3075" name="Picture 3" descr="C:\Users\RZK\Dropbox\PhD bei KOM\GIT\NDN-Demo\poster\pipeline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4061" y="23458193"/>
            <a:ext cx="7957685" cy="396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21546384" y="27496913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smtClean="0"/>
              <a:t>DASH player request pipeline</a:t>
            </a:r>
            <a:endParaRPr lang="de-DE" sz="2400"/>
          </a:p>
        </p:txBody>
      </p:sp>
      <p:pic>
        <p:nvPicPr>
          <p:cNvPr id="3076" name="Picture 4" descr="C:\Users\RZK\Dropbox\PhD bei KOM\GIT\NDN-Demo\poster\wireless_handover-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92" y="30222544"/>
            <a:ext cx="12708917" cy="457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RZK\Dropbox\PhD bei KOM\GIT\NDN-Demo\poster\statistic_id252853_global-mobile-video-traffic-2015-202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361" y="8710394"/>
            <a:ext cx="5360243" cy="398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feld 52"/>
          <p:cNvSpPr txBox="1"/>
          <p:nvPr/>
        </p:nvSpPr>
        <p:spPr>
          <a:xfrm>
            <a:off x="8675532" y="12762355"/>
            <a:ext cx="6655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smtClean="0"/>
              <a:t>Global mobile video traffic 2015-2020</a:t>
            </a:r>
          </a:p>
          <a:p>
            <a:pPr algn="ctr"/>
            <a:r>
              <a:rPr lang="de-DE" sz="2400" smtClean="0"/>
              <a:t>[Cisco]</a:t>
            </a:r>
            <a:endParaRPr lang="de-DE" sz="2400"/>
          </a:p>
        </p:txBody>
      </p:sp>
      <p:sp>
        <p:nvSpPr>
          <p:cNvPr id="55" name="Text Box 280"/>
          <p:cNvSpPr txBox="1">
            <a:spLocks noChangeArrowheads="1"/>
          </p:cNvSpPr>
          <p:nvPr/>
        </p:nvSpPr>
        <p:spPr bwMode="auto">
          <a:xfrm>
            <a:off x="15747470" y="23323570"/>
            <a:ext cx="5039933" cy="1275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51" tIns="64676" rIns="129351" bIns="64676">
            <a:spAutoFit/>
          </a:bodyPr>
          <a:lstStyle>
            <a:lvl1pPr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defTabSz="1293510">
              <a:spcBef>
                <a:spcPct val="20000"/>
              </a:spcBef>
              <a:defRPr/>
            </a:pPr>
            <a:r>
              <a:rPr lang="de-CH" sz="3600" b="1" kern="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Video Playback</a:t>
            </a:r>
          </a:p>
          <a:p>
            <a:pPr algn="just" defTabSz="1293510">
              <a:spcBef>
                <a:spcPct val="20000"/>
              </a:spcBef>
              <a:defRPr/>
            </a:pP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…</a:t>
            </a:r>
          </a:p>
        </p:txBody>
      </p:sp>
      <p:sp>
        <p:nvSpPr>
          <p:cNvPr id="56" name="Text Box 280"/>
          <p:cNvSpPr txBox="1">
            <a:spLocks noChangeArrowheads="1"/>
          </p:cNvSpPr>
          <p:nvPr/>
        </p:nvSpPr>
        <p:spPr bwMode="auto">
          <a:xfrm>
            <a:off x="15630014" y="29444984"/>
            <a:ext cx="6204336" cy="3282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51" tIns="64676" rIns="129351" bIns="64676">
            <a:spAutoFit/>
          </a:bodyPr>
          <a:lstStyle>
            <a:lvl1pPr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6713" eaLnBrk="0" hangingPunct="0"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6713" eaLnBrk="0" fontAlgn="base" hangingPunct="0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Visualization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of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current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topology</a:t>
            </a:r>
            <a:r>
              <a:rPr lang="de-CH" sz="3200" kern="0" dirty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and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NDN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statistics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</a:p>
          <a:p>
            <a:pPr marL="457200" indent="-4572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Change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between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forwarding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strategies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</a:t>
            </a:r>
            <a:endParaRPr lang="de-CH" sz="3200" kern="0" dirty="0" smtClean="0">
              <a:solidFill>
                <a:srgbClr val="000000"/>
              </a:solidFill>
              <a:latin typeface="Arial"/>
            </a:endParaRPr>
          </a:p>
          <a:p>
            <a:pPr marL="457200" indent="-457200" algn="just" defTabSz="129351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Display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of</a:t>
            </a:r>
            <a:r>
              <a:rPr lang="de-CH" sz="3200" kern="0" dirty="0" smtClean="0">
                <a:solidFill>
                  <a:srgbClr val="000000"/>
                </a:solidFill>
                <a:latin typeface="Arial"/>
              </a:rPr>
              <a:t> mobile Client WiFi </a:t>
            </a:r>
            <a:r>
              <a:rPr lang="de-CH" sz="3200" kern="0" dirty="0" err="1" smtClean="0">
                <a:solidFill>
                  <a:srgbClr val="000000"/>
                </a:solidFill>
                <a:latin typeface="Arial"/>
              </a:rPr>
              <a:t>Handovers</a:t>
            </a:r>
            <a:endParaRPr lang="de-CH" sz="3200" kern="0" dirty="0" smtClean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2" r="11336"/>
          <a:stretch/>
        </p:blipFill>
        <p:spPr>
          <a:xfrm>
            <a:off x="22004060" y="36677828"/>
            <a:ext cx="2969656" cy="3615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43913" y="24065452"/>
            <a:ext cx="4949802" cy="37915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animBg="1"/>
      <p:bldP spid="81" grpId="0" animBg="1"/>
      <p:bldP spid="85" grpId="0" animBg="1"/>
      <p:bldP spid="89" grpId="0" animBg="1"/>
      <p:bldP spid="45" grpId="0" animBg="1"/>
    </p:bldLst>
  </p:timing>
</p:sld>
</file>

<file path=ppt/theme/theme1.xml><?xml version="1.0" encoding="utf-8"?>
<a:theme xmlns:a="http://schemas.openxmlformats.org/drawingml/2006/main" name="Poster_LC_2008_neues_Layout">
  <a:themeElements>
    <a:clrScheme name="Poster_LC_2008_neues_Layo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oster_LC_2008_neues_Lay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1767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8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1767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8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oster_LC_2008_neues_Layo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ster_LC_2008_neues_Layo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ster_LC_2008_neues_Layo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ster_LC_2008_neues_Layo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ster_LC_2008_neues_Layo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ster_LC_2008_neues_Layo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ster_LC_2008_neues_Layo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ster_LC_2008_neues_Layo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ster_LC_2008_neues_Layo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ster_LC_2008_neues_Layo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ster_LC_2008_neues_Layo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ster_LC_2008_neues_Layo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Poster_LC_2008_neues_Layout</Template>
  <TotalTime>13</TotalTime>
  <Words>365</Words>
  <Application>Microsoft Macintosh PowerPoint</Application>
  <PresentationFormat>Custom</PresentationFormat>
  <Paragraphs>54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Wingdings</vt:lpstr>
      <vt:lpstr>Arial</vt:lpstr>
      <vt:lpstr>Poster_LC_2008_neues_Layout</vt:lpstr>
      <vt:lpstr>Visio</vt:lpstr>
      <vt:lpstr>PowerPoint Presentation</vt:lpstr>
    </vt:vector>
  </TitlesOfParts>
  <Company>TUD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A1</dc:title>
  <dc:creator>christian damm</dc:creator>
  <cp:lastModifiedBy>Microsoft Office User</cp:lastModifiedBy>
  <cp:revision>596</cp:revision>
  <cp:lastPrinted>2012-05-14T12:49:22Z</cp:lastPrinted>
  <dcterms:created xsi:type="dcterms:W3CDTF">2008-05-08T14:55:42Z</dcterms:created>
  <dcterms:modified xsi:type="dcterms:W3CDTF">2016-11-04T15:41:33Z</dcterms:modified>
</cp:coreProperties>
</file>